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5" r:id="rId8"/>
    <p:sldId id="263" r:id="rId9"/>
    <p:sldId id="264" r:id="rId10"/>
    <p:sldId id="266" r:id="rId11"/>
    <p:sldId id="267" r:id="rId12"/>
    <p:sldId id="268" r:id="rId13"/>
    <p:sldId id="270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CFC51-0A58-4A97-999E-281C3E65A3EC}" type="datetimeFigureOut">
              <a:rPr lang="uk-UA" smtClean="0"/>
              <a:t>01.06.2022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A03D-47A1-4EEC-BC54-0D8A8DFC252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46895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CFC51-0A58-4A97-999E-281C3E65A3EC}" type="datetimeFigureOut">
              <a:rPr lang="uk-UA" smtClean="0"/>
              <a:t>01.06.2022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A03D-47A1-4EEC-BC54-0D8A8DFC252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942632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CFC51-0A58-4A97-999E-281C3E65A3EC}" type="datetimeFigureOut">
              <a:rPr lang="uk-UA" smtClean="0"/>
              <a:t>01.06.2022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A03D-47A1-4EEC-BC54-0D8A8DFC252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567309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CFC51-0A58-4A97-999E-281C3E65A3EC}" type="datetimeFigureOut">
              <a:rPr lang="uk-UA" smtClean="0"/>
              <a:t>01.06.2022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A03D-47A1-4EEC-BC54-0D8A8DFC252A}" type="slidenum">
              <a:rPr lang="uk-UA" smtClean="0"/>
              <a:t>‹#›</a:t>
            </a:fld>
            <a:endParaRPr lang="uk-UA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338192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CFC51-0A58-4A97-999E-281C3E65A3EC}" type="datetimeFigureOut">
              <a:rPr lang="uk-UA" smtClean="0"/>
              <a:t>01.06.2022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A03D-47A1-4EEC-BC54-0D8A8DFC252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31840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CFC51-0A58-4A97-999E-281C3E65A3EC}" type="datetimeFigureOut">
              <a:rPr lang="uk-UA" smtClean="0"/>
              <a:t>01.06.2022</a:t>
            </a:fld>
            <a:endParaRPr lang="uk-UA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A03D-47A1-4EEC-BC54-0D8A8DFC252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141213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CFC51-0A58-4A97-999E-281C3E65A3EC}" type="datetimeFigureOut">
              <a:rPr lang="uk-UA" smtClean="0"/>
              <a:t>01.06.2022</a:t>
            </a:fld>
            <a:endParaRPr lang="uk-UA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A03D-47A1-4EEC-BC54-0D8A8DFC252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1500297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CFC51-0A58-4A97-999E-281C3E65A3EC}" type="datetimeFigureOut">
              <a:rPr lang="uk-UA" smtClean="0"/>
              <a:t>01.06.2022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A03D-47A1-4EEC-BC54-0D8A8DFC252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829942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CFC51-0A58-4A97-999E-281C3E65A3EC}" type="datetimeFigureOut">
              <a:rPr lang="uk-UA" smtClean="0"/>
              <a:t>01.06.2022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A03D-47A1-4EEC-BC54-0D8A8DFC252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25130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CFC51-0A58-4A97-999E-281C3E65A3EC}" type="datetimeFigureOut">
              <a:rPr lang="uk-UA" smtClean="0"/>
              <a:t>01.06.2022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A03D-47A1-4EEC-BC54-0D8A8DFC252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66722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CFC51-0A58-4A97-999E-281C3E65A3EC}" type="datetimeFigureOut">
              <a:rPr lang="uk-UA" smtClean="0"/>
              <a:t>01.06.2022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A03D-47A1-4EEC-BC54-0D8A8DFC252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66500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CFC51-0A58-4A97-999E-281C3E65A3EC}" type="datetimeFigureOut">
              <a:rPr lang="uk-UA" smtClean="0"/>
              <a:t>01.06.2022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A03D-47A1-4EEC-BC54-0D8A8DFC252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7290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CFC51-0A58-4A97-999E-281C3E65A3EC}" type="datetimeFigureOut">
              <a:rPr lang="uk-UA" smtClean="0"/>
              <a:t>01.06.2022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A03D-47A1-4EEC-BC54-0D8A8DFC252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41508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CFC51-0A58-4A97-999E-281C3E65A3EC}" type="datetimeFigureOut">
              <a:rPr lang="uk-UA" smtClean="0"/>
              <a:t>01.06.2022</a:t>
            </a:fld>
            <a:endParaRPr lang="uk-UA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A03D-47A1-4EEC-BC54-0D8A8DFC252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94573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CFC51-0A58-4A97-999E-281C3E65A3EC}" type="datetimeFigureOut">
              <a:rPr lang="uk-UA" smtClean="0"/>
              <a:t>01.06.2022</a:t>
            </a:fld>
            <a:endParaRPr lang="uk-UA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A03D-47A1-4EEC-BC54-0D8A8DFC252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03781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CFC51-0A58-4A97-999E-281C3E65A3EC}" type="datetimeFigureOut">
              <a:rPr lang="uk-UA" smtClean="0"/>
              <a:t>01.06.2022</a:t>
            </a:fld>
            <a:endParaRPr lang="uk-UA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A03D-47A1-4EEC-BC54-0D8A8DFC252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69813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CFC51-0A58-4A97-999E-281C3E65A3EC}" type="datetimeFigureOut">
              <a:rPr lang="uk-UA" smtClean="0"/>
              <a:t>01.06.2022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A03D-47A1-4EEC-BC54-0D8A8DFC252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996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A6CFC51-0A58-4A97-999E-281C3E65A3EC}" type="datetimeFigureOut">
              <a:rPr lang="uk-UA" smtClean="0"/>
              <a:t>01.06.2022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4A03D-47A1-4EEC-BC54-0D8A8DFC252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405420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226365-E6F9-63F3-3BE2-4D68D2D55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Вітаю вас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4E9B680-37B4-8D3B-4CFB-2458E1DB68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638596" y="1853248"/>
            <a:ext cx="3419752" cy="4403090"/>
          </a:xfrm>
        </p:spPr>
        <p:txBody>
          <a:bodyPr/>
          <a:lstStyle/>
          <a:p>
            <a:pPr algn="ctr"/>
            <a:r>
              <a:rPr lang="uk-UA" sz="4000" dirty="0"/>
              <a:t>Презентація</a:t>
            </a:r>
          </a:p>
          <a:p>
            <a:pPr algn="ctr">
              <a:lnSpc>
                <a:spcPct val="200000"/>
              </a:lnSpc>
            </a:pPr>
            <a:r>
              <a:rPr lang="uk-UA" sz="2800" dirty="0"/>
              <a:t>курсової роботи</a:t>
            </a:r>
          </a:p>
          <a:p>
            <a:pPr marL="0" marR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uk-UA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на тему:</a:t>
            </a:r>
          </a:p>
          <a:p>
            <a:pPr marL="0" marR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uk-UA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"</a:t>
            </a:r>
            <a:r>
              <a:rPr lang="ru-RU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Онлайн </a:t>
            </a:r>
            <a:r>
              <a:rPr lang="ru-RU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кінотеатр</a:t>
            </a:r>
            <a:r>
              <a:rPr lang="ru-RU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«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FilmOS</a:t>
            </a:r>
            <a:r>
              <a:rPr lang="ru-RU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»</a:t>
            </a:r>
            <a:r>
              <a:rPr lang="uk-UA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"</a:t>
            </a:r>
          </a:p>
          <a:p>
            <a:endParaRPr lang="uk-UA" dirty="0"/>
          </a:p>
          <a:p>
            <a:endParaRPr lang="uk-UA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BA6ABCA8-5DDC-9D57-4559-69CA6FDCB2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75115" y="4183683"/>
            <a:ext cx="2932113" cy="576262"/>
          </a:xfrm>
        </p:spPr>
        <p:txBody>
          <a:bodyPr/>
          <a:lstStyle/>
          <a:p>
            <a:r>
              <a:rPr lang="uk-UA" sz="3200" dirty="0"/>
              <a:t>Виконав: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CA4FC52B-9B9E-46A1-1BC8-0123C2F56406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675115" y="4797641"/>
            <a:ext cx="3324318" cy="1458697"/>
          </a:xfrm>
        </p:spPr>
        <p:txBody>
          <a:bodyPr>
            <a:normAutofit fontScale="92500"/>
          </a:bodyPr>
          <a:lstStyle/>
          <a:p>
            <a:r>
              <a:rPr lang="uk-UA" sz="1800" dirty="0"/>
              <a:t>студент Чернівецького Національного Університету</a:t>
            </a:r>
          </a:p>
          <a:p>
            <a:r>
              <a:rPr lang="uk-UA" sz="1800" dirty="0"/>
              <a:t>групи: 344ск</a:t>
            </a:r>
          </a:p>
          <a:p>
            <a:r>
              <a:rPr lang="uk-UA" sz="1800" dirty="0"/>
              <a:t>М.Ю. Максимович</a:t>
            </a:r>
          </a:p>
        </p:txBody>
      </p:sp>
    </p:spTree>
    <p:extLst>
      <p:ext uri="{BB962C8B-B14F-4D97-AF65-F5344CB8AC3E}">
        <p14:creationId xmlns:p14="http://schemas.microsoft.com/office/powerpoint/2010/main" val="1496022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94E837-D46A-9D8F-8C9A-16091E76C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Засоби та технології розробки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3C4484-2663-45EC-1216-9A2886F8A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3201" y="1340137"/>
            <a:ext cx="6345051" cy="5273727"/>
          </a:xfrm>
        </p:spPr>
        <p:txBody>
          <a:bodyPr/>
          <a:lstStyle/>
          <a:p>
            <a:r>
              <a:rPr lang="uk-UA" kern="150" dirty="0">
                <a:effectLst/>
                <a:latin typeface="Century Gothic (Заголовки)"/>
                <a:ea typeface="Times New Roman" panose="02020603050405020304" pitchFamily="18" charset="0"/>
              </a:rPr>
              <a:t>Для реалізації програмного продукту обрано середовище розробки додатків </a:t>
            </a:r>
            <a:r>
              <a:rPr lang="en-US" kern="150" dirty="0">
                <a:effectLst/>
                <a:latin typeface="Century Gothic (Заголовки)"/>
                <a:ea typeface="Times New Roman" panose="02020603050405020304" pitchFamily="18" charset="0"/>
              </a:rPr>
              <a:t>Microsoft Visual Studio</a:t>
            </a:r>
            <a:r>
              <a:rPr lang="ru-RU" kern="150" dirty="0">
                <a:effectLst/>
                <a:latin typeface="Century Gothic (Заголовки)"/>
                <a:ea typeface="Times New Roman" panose="02020603050405020304" pitchFamily="18" charset="0"/>
              </a:rPr>
              <a:t> 2019</a:t>
            </a:r>
            <a:r>
              <a:rPr lang="uk-UA" kern="150" dirty="0">
                <a:effectLst/>
                <a:latin typeface="Century Gothic (Заголовки)"/>
                <a:ea typeface="Times New Roman" panose="02020603050405020304" pitchFamily="18" charset="0"/>
              </a:rPr>
              <a:t>.</a:t>
            </a:r>
            <a:endParaRPr lang="uk-UA" dirty="0">
              <a:effectLst/>
              <a:latin typeface="Century Gothic (Заголовки)"/>
              <a:ea typeface="Times New Roman" panose="02020603050405020304" pitchFamily="18" charset="0"/>
            </a:endParaRPr>
          </a:p>
          <a:p>
            <a:r>
              <a:rPr lang="uk-UA" dirty="0"/>
              <a:t>В якості СУБД використано </a:t>
            </a:r>
            <a:r>
              <a:rPr lang="en-US" dirty="0"/>
              <a:t>Microsoft SQL Server — </a:t>
            </a:r>
            <a:r>
              <a:rPr lang="uk-UA" dirty="0"/>
              <a:t>система управління базами даних</a:t>
            </a:r>
            <a:r>
              <a:rPr lang="en-US" dirty="0"/>
              <a:t>. </a:t>
            </a:r>
            <a:endParaRPr lang="uk-UA" dirty="0"/>
          </a:p>
          <a:p>
            <a:r>
              <a:rPr lang="ru-RU" dirty="0"/>
              <a:t>В </a:t>
            </a:r>
            <a:r>
              <a:rPr lang="ru-RU" dirty="0" err="1"/>
              <a:t>доповнення</a:t>
            </a:r>
            <a:r>
              <a:rPr lang="ru-RU" dirty="0"/>
              <a:t> до </a:t>
            </a:r>
            <a:r>
              <a:rPr lang="ru-RU" dirty="0" err="1"/>
              <a:t>основної</a:t>
            </a:r>
            <a:r>
              <a:rPr lang="ru-RU" dirty="0"/>
              <a:t> </a:t>
            </a:r>
            <a:r>
              <a:rPr lang="ru-RU" dirty="0" err="1"/>
              <a:t>бд</a:t>
            </a:r>
            <a:r>
              <a:rPr lang="ru-RU" dirty="0"/>
              <a:t> </a:t>
            </a:r>
            <a:r>
              <a:rPr lang="ru-RU" dirty="0" err="1"/>
              <a:t>MongoDB</a:t>
            </a:r>
            <a:r>
              <a:rPr lang="ru-RU" dirty="0"/>
              <a:t> — </a:t>
            </a:r>
            <a:r>
              <a:rPr lang="ru-RU" dirty="0" err="1"/>
              <a:t>документо-орієнтована</a:t>
            </a:r>
            <a:r>
              <a:rPr lang="ru-RU" dirty="0"/>
              <a:t> система </a:t>
            </a:r>
            <a:r>
              <a:rPr lang="ru-RU" dirty="0" err="1"/>
              <a:t>керування</a:t>
            </a:r>
            <a:r>
              <a:rPr lang="ru-RU" dirty="0"/>
              <a:t> базами </a:t>
            </a:r>
            <a:r>
              <a:rPr lang="ru-RU" dirty="0" err="1"/>
              <a:t>даних</a:t>
            </a:r>
            <a:r>
              <a:rPr lang="ru-RU" dirty="0"/>
              <a:t> (СКБД) з </a:t>
            </a:r>
            <a:r>
              <a:rPr lang="ru-RU" dirty="0" err="1"/>
              <a:t>відкритим</a:t>
            </a:r>
            <a:r>
              <a:rPr lang="ru-RU" dirty="0"/>
              <a:t> </a:t>
            </a:r>
            <a:r>
              <a:rPr lang="ru-RU" dirty="0" err="1"/>
              <a:t>вихідним</a:t>
            </a:r>
            <a:r>
              <a:rPr lang="ru-RU" dirty="0"/>
              <a:t> кодом, яка не </a:t>
            </a:r>
            <a:r>
              <a:rPr lang="ru-RU" dirty="0" err="1"/>
              <a:t>потребує</a:t>
            </a:r>
            <a:r>
              <a:rPr lang="ru-RU" dirty="0"/>
              <a:t> </a:t>
            </a:r>
            <a:r>
              <a:rPr lang="ru-RU" dirty="0" err="1"/>
              <a:t>опису</a:t>
            </a:r>
            <a:r>
              <a:rPr lang="ru-RU" dirty="0"/>
              <a:t> </a:t>
            </a:r>
            <a:r>
              <a:rPr lang="ru-RU" dirty="0" err="1"/>
              <a:t>схеми</a:t>
            </a:r>
            <a:r>
              <a:rPr lang="ru-RU" dirty="0"/>
              <a:t> </a:t>
            </a:r>
            <a:r>
              <a:rPr lang="ru-RU" dirty="0" err="1"/>
              <a:t>таблиць</a:t>
            </a:r>
            <a:r>
              <a:rPr lang="ru-RU" dirty="0"/>
              <a:t>.</a:t>
            </a:r>
          </a:p>
          <a:p>
            <a:r>
              <a:rPr lang="ru-RU" dirty="0"/>
              <a:t>А </a:t>
            </a:r>
            <a:r>
              <a:rPr lang="ru-RU" dirty="0" err="1"/>
              <a:t>також</a:t>
            </a:r>
            <a:r>
              <a:rPr lang="ru-RU" dirty="0"/>
              <a:t> </a:t>
            </a:r>
            <a:r>
              <a:rPr lang="en-US" dirty="0"/>
              <a:t>Redis — </a:t>
            </a:r>
            <a:r>
              <a:rPr lang="ru-RU" dirty="0" err="1"/>
              <a:t>розподілене</a:t>
            </a:r>
            <a:r>
              <a:rPr lang="ru-RU" dirty="0"/>
              <a:t> </a:t>
            </a:r>
            <a:r>
              <a:rPr lang="ru-RU" dirty="0" err="1"/>
              <a:t>сховище</a:t>
            </a:r>
            <a:r>
              <a:rPr lang="ru-RU" dirty="0"/>
              <a:t> пар ключ-</a:t>
            </a:r>
            <a:r>
              <a:rPr lang="ru-RU" dirty="0" err="1"/>
              <a:t>значення</a:t>
            </a:r>
            <a:r>
              <a:rPr lang="ru-RU" dirty="0"/>
              <a:t>, </a:t>
            </a:r>
            <a:r>
              <a:rPr lang="ru-RU" dirty="0" err="1"/>
              <a:t>які</a:t>
            </a:r>
            <a:r>
              <a:rPr lang="ru-RU" dirty="0"/>
              <a:t> </a:t>
            </a:r>
            <a:r>
              <a:rPr lang="ru-RU" dirty="0" err="1"/>
              <a:t>зберігаються</a:t>
            </a:r>
            <a:r>
              <a:rPr lang="ru-RU" dirty="0"/>
              <a:t> в </a:t>
            </a:r>
            <a:r>
              <a:rPr lang="ru-RU" dirty="0" err="1"/>
              <a:t>оперативній</a:t>
            </a:r>
            <a:r>
              <a:rPr lang="ru-RU" dirty="0"/>
              <a:t> </a:t>
            </a:r>
            <a:r>
              <a:rPr lang="ru-RU" dirty="0" err="1"/>
              <a:t>пам'яті</a:t>
            </a:r>
            <a:r>
              <a:rPr lang="ru-RU" dirty="0"/>
              <a:t>, з </a:t>
            </a:r>
            <a:r>
              <a:rPr lang="ru-RU" dirty="0" err="1"/>
              <a:t>можливістю</a:t>
            </a:r>
            <a:r>
              <a:rPr lang="ru-RU" dirty="0"/>
              <a:t> </a:t>
            </a:r>
            <a:r>
              <a:rPr lang="ru-RU" dirty="0" err="1"/>
              <a:t>забезпечувати</a:t>
            </a:r>
            <a:r>
              <a:rPr lang="ru-RU" dirty="0"/>
              <a:t> </a:t>
            </a:r>
            <a:r>
              <a:rPr lang="ru-RU" dirty="0" err="1"/>
              <a:t>довговічність</a:t>
            </a:r>
            <a:r>
              <a:rPr lang="ru-RU" dirty="0"/>
              <a:t> </a:t>
            </a:r>
            <a:r>
              <a:rPr lang="ru-RU" dirty="0" err="1"/>
              <a:t>зберігання</a:t>
            </a:r>
            <a:r>
              <a:rPr lang="ru-RU" dirty="0"/>
              <a:t> на </a:t>
            </a:r>
            <a:r>
              <a:rPr lang="ru-RU" dirty="0" err="1"/>
              <a:t>бажання</a:t>
            </a:r>
            <a:r>
              <a:rPr lang="ru-RU" dirty="0"/>
              <a:t> </a:t>
            </a:r>
            <a:r>
              <a:rPr lang="ru-RU" dirty="0" err="1"/>
              <a:t>користувача</a:t>
            </a:r>
            <a:r>
              <a:rPr lang="ru-RU" dirty="0"/>
              <a:t>.</a:t>
            </a:r>
          </a:p>
          <a:p>
            <a:endParaRPr lang="ru-RU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5E689D24-0100-1215-79D8-84E9A5E7B6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3514" y="2737755"/>
            <a:ext cx="5508486" cy="1484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EDIS">
            <a:extLst>
              <a:ext uri="{FF2B5EF4-FFF2-40B4-BE49-F238E27FC236}">
                <a16:creationId xmlns:a16="http://schemas.microsoft.com/office/drawing/2014/main" id="{B1234A70-EB18-D3FC-52D0-5FF11DFAB0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3514" y="4634043"/>
            <a:ext cx="5289692" cy="1767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▷ All SQL Server Updates | Aleson ITC">
            <a:extLst>
              <a:ext uri="{FF2B5EF4-FFF2-40B4-BE49-F238E27FC236}">
                <a16:creationId xmlns:a16="http://schemas.microsoft.com/office/drawing/2014/main" id="{7C1DDCE3-C805-D16E-C352-1F0658A5C6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4625" y="1253046"/>
            <a:ext cx="4499119" cy="1484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>
            <a:extLst>
              <a:ext uri="{FF2B5EF4-FFF2-40B4-BE49-F238E27FC236}">
                <a16:creationId xmlns:a16="http://schemas.microsoft.com/office/drawing/2014/main" id="{B8EEE39D-5F2C-A649-0BAA-9181642957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4307" y="1564518"/>
            <a:ext cx="2887693" cy="1400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1872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4805AA74-92CB-94A8-AEC8-603BB1FD5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935" y="674703"/>
            <a:ext cx="5341876" cy="6008702"/>
          </a:xfrm>
        </p:spPr>
        <p:txBody>
          <a:bodyPr>
            <a:normAutofit/>
          </a:bodyPr>
          <a:lstStyle/>
          <a:p>
            <a:r>
              <a:rPr lang="uk-UA" sz="1800" dirty="0" err="1">
                <a:effectLst/>
                <a:latin typeface="Century Gothic (Заголовки)"/>
                <a:ea typeface="Batang" panose="02030600000101010101" pitchFamily="18" charset="-127"/>
              </a:rPr>
              <a:t>RabbitMQ</a:t>
            </a:r>
            <a:r>
              <a:rPr lang="uk-UA" sz="1800" dirty="0">
                <a:effectLst/>
                <a:latin typeface="Century Gothic (Заголовки)"/>
                <a:ea typeface="Batang" panose="02030600000101010101" pitchFamily="18" charset="-127"/>
              </a:rPr>
              <a:t> — платформа, що реалізує систему обміну повідомленнями між компонентами програмної системи на основі стандарту AMQP (</a:t>
            </a:r>
            <a:r>
              <a:rPr lang="uk-UA" sz="1800" dirty="0" err="1">
                <a:effectLst/>
                <a:latin typeface="Century Gothic (Заголовки)"/>
                <a:ea typeface="Batang" panose="02030600000101010101" pitchFamily="18" charset="-127"/>
              </a:rPr>
              <a:t>Advanced</a:t>
            </a:r>
            <a:r>
              <a:rPr lang="uk-UA" sz="1800" dirty="0">
                <a:effectLst/>
                <a:latin typeface="Century Gothic (Заголовки)"/>
                <a:ea typeface="Batang" panose="02030600000101010101" pitchFamily="18" charset="-127"/>
              </a:rPr>
              <a:t> </a:t>
            </a:r>
            <a:r>
              <a:rPr lang="uk-UA" sz="1800" dirty="0" err="1">
                <a:effectLst/>
                <a:latin typeface="Century Gothic (Заголовки)"/>
                <a:ea typeface="Batang" panose="02030600000101010101" pitchFamily="18" charset="-127"/>
              </a:rPr>
              <a:t>Message</a:t>
            </a:r>
            <a:r>
              <a:rPr lang="uk-UA" sz="1800" dirty="0">
                <a:effectLst/>
                <a:latin typeface="Century Gothic (Заголовки)"/>
                <a:ea typeface="Batang" panose="02030600000101010101" pitchFamily="18" charset="-127"/>
              </a:rPr>
              <a:t> </a:t>
            </a:r>
            <a:r>
              <a:rPr lang="uk-UA" sz="1800" dirty="0" err="1">
                <a:effectLst/>
                <a:latin typeface="Century Gothic (Заголовки)"/>
                <a:ea typeface="Batang" panose="02030600000101010101" pitchFamily="18" charset="-127"/>
              </a:rPr>
              <a:t>Queuing</a:t>
            </a:r>
            <a:r>
              <a:rPr lang="uk-UA" sz="1800" dirty="0">
                <a:effectLst/>
                <a:latin typeface="Century Gothic (Заголовки)"/>
                <a:ea typeface="Batang" panose="02030600000101010101" pitchFamily="18" charset="-127"/>
              </a:rPr>
              <a:t> </a:t>
            </a:r>
            <a:r>
              <a:rPr lang="uk-UA" sz="1800" dirty="0" err="1">
                <a:effectLst/>
                <a:latin typeface="Century Gothic (Заголовки)"/>
                <a:ea typeface="Batang" panose="02030600000101010101" pitchFamily="18" charset="-127"/>
              </a:rPr>
              <a:t>Protocol</a:t>
            </a:r>
            <a:r>
              <a:rPr lang="uk-UA" sz="1800" dirty="0">
                <a:effectLst/>
                <a:latin typeface="Century Gothic (Заголовки)"/>
                <a:ea typeface="Batang" panose="02030600000101010101" pitchFamily="18" charset="-127"/>
              </a:rPr>
              <a:t>).</a:t>
            </a:r>
            <a:endParaRPr lang="en-US" sz="1800" dirty="0">
              <a:effectLst/>
              <a:latin typeface="Century Gothic (Заголовки)"/>
              <a:ea typeface="Batang" panose="02030600000101010101" pitchFamily="18" charset="-127"/>
            </a:endParaRPr>
          </a:p>
          <a:p>
            <a:r>
              <a:rPr lang="ru-RU" sz="1800" dirty="0" err="1">
                <a:effectLst/>
                <a:latin typeface="Century Gothic (Заголовки)"/>
                <a:ea typeface="Times New Roman" panose="02020603050405020304" pitchFamily="18" charset="0"/>
              </a:rPr>
              <a:t>Ocelot</a:t>
            </a:r>
            <a:r>
              <a:rPr lang="ru-RU" sz="1800" dirty="0">
                <a:effectLst/>
                <a:latin typeface="Century Gothic (Заголовки)"/>
                <a:ea typeface="Times New Roman" panose="02020603050405020304" pitchFamily="18" charset="0"/>
              </a:rPr>
              <a:t> — </a:t>
            </a:r>
            <a:r>
              <a:rPr lang="ru-RU" sz="1800" dirty="0" err="1">
                <a:effectLst/>
                <a:latin typeface="Century Gothic (Заголовки)"/>
                <a:ea typeface="Times New Roman" panose="02020603050405020304" pitchFamily="18" charset="0"/>
              </a:rPr>
              <a:t>це</a:t>
            </a:r>
            <a:r>
              <a:rPr lang="ru-RU" sz="1800" dirty="0">
                <a:effectLst/>
                <a:latin typeface="Century Gothic (Заголовки)"/>
                <a:ea typeface="Times New Roman" panose="02020603050405020304" pitchFamily="18" charset="0"/>
              </a:rPr>
              <a:t> </a:t>
            </a:r>
            <a:r>
              <a:rPr lang="ru-RU" sz="1800" dirty="0" err="1">
                <a:effectLst/>
                <a:latin typeface="Century Gothic (Заголовки)"/>
                <a:ea typeface="Times New Roman" panose="02020603050405020304" pitchFamily="18" charset="0"/>
              </a:rPr>
              <a:t>набір</a:t>
            </a:r>
            <a:r>
              <a:rPr lang="ru-RU" sz="1800" dirty="0">
                <a:effectLst/>
                <a:latin typeface="Century Gothic (Заголовки)"/>
                <a:ea typeface="Times New Roman" panose="02020603050405020304" pitchFamily="18" charset="0"/>
              </a:rPr>
              <a:t> </a:t>
            </a:r>
            <a:r>
              <a:rPr lang="ru-RU" sz="1800" dirty="0" err="1">
                <a:effectLst/>
                <a:latin typeface="Century Gothic (Заголовки)"/>
                <a:ea typeface="Times New Roman" panose="02020603050405020304" pitchFamily="18" charset="0"/>
              </a:rPr>
              <a:t>програмного</a:t>
            </a:r>
            <a:r>
              <a:rPr lang="ru-RU" sz="1800" dirty="0">
                <a:effectLst/>
                <a:latin typeface="Century Gothic (Заголовки)"/>
                <a:ea typeface="Times New Roman" panose="02020603050405020304" pitchFamily="18" charset="0"/>
              </a:rPr>
              <a:t> </a:t>
            </a:r>
            <a:r>
              <a:rPr lang="ru-RU" sz="1800" dirty="0" err="1">
                <a:effectLst/>
                <a:latin typeface="Century Gothic (Заголовки)"/>
                <a:ea typeface="Times New Roman" panose="02020603050405020304" pitchFamily="18" charset="0"/>
              </a:rPr>
              <a:t>забезпечення</a:t>
            </a:r>
            <a:r>
              <a:rPr lang="ru-RU" sz="1800" dirty="0">
                <a:effectLst/>
                <a:latin typeface="Century Gothic (Заголовки)"/>
                <a:ea typeface="Times New Roman" panose="02020603050405020304" pitchFamily="18" charset="0"/>
              </a:rPr>
              <a:t> </a:t>
            </a:r>
            <a:r>
              <a:rPr lang="ru-RU" sz="1800" dirty="0" err="1">
                <a:effectLst/>
                <a:latin typeface="Century Gothic (Заголовки)"/>
                <a:ea typeface="Times New Roman" panose="02020603050405020304" pitchFamily="18" charset="0"/>
              </a:rPr>
              <a:t>проміжного</a:t>
            </a:r>
            <a:r>
              <a:rPr lang="ru-RU" sz="1800" dirty="0">
                <a:effectLst/>
                <a:latin typeface="Century Gothic (Заголовки)"/>
                <a:ea typeface="Times New Roman" panose="02020603050405020304" pitchFamily="18" charset="0"/>
              </a:rPr>
              <a:t> шару, яке </a:t>
            </a:r>
            <a:r>
              <a:rPr lang="ru-RU" sz="1800" dirty="0" err="1">
                <a:effectLst/>
                <a:latin typeface="Century Gothic (Заголовки)"/>
                <a:ea typeface="Times New Roman" panose="02020603050405020304" pitchFamily="18" charset="0"/>
              </a:rPr>
              <a:t>можна</a:t>
            </a:r>
            <a:r>
              <a:rPr lang="ru-RU" sz="1800" dirty="0">
                <a:effectLst/>
                <a:latin typeface="Century Gothic (Заголовки)"/>
                <a:ea typeface="Times New Roman" panose="02020603050405020304" pitchFamily="18" charset="0"/>
              </a:rPr>
              <a:t> </a:t>
            </a:r>
            <a:r>
              <a:rPr lang="ru-RU" sz="1800" dirty="0" err="1">
                <a:effectLst/>
                <a:latin typeface="Century Gothic (Заголовки)"/>
                <a:ea typeface="Times New Roman" panose="02020603050405020304" pitchFamily="18" charset="0"/>
              </a:rPr>
              <a:t>застосовувати</a:t>
            </a:r>
            <a:r>
              <a:rPr lang="ru-RU" sz="1800" dirty="0">
                <a:effectLst/>
                <a:latin typeface="Century Gothic (Заголовки)"/>
                <a:ea typeface="Times New Roman" panose="02020603050405020304" pitchFamily="18" charset="0"/>
              </a:rPr>
              <a:t> в </a:t>
            </a:r>
            <a:r>
              <a:rPr lang="ru-RU" sz="1800" dirty="0" err="1">
                <a:effectLst/>
                <a:latin typeface="Century Gothic (Заголовки)"/>
                <a:ea typeface="Times New Roman" panose="02020603050405020304" pitchFamily="18" charset="0"/>
              </a:rPr>
              <a:t>певному</a:t>
            </a:r>
            <a:r>
              <a:rPr lang="ru-RU" sz="1800" dirty="0">
                <a:effectLst/>
                <a:latin typeface="Century Gothic (Заголовки)"/>
                <a:ea typeface="Times New Roman" panose="02020603050405020304" pitchFamily="18" charset="0"/>
              </a:rPr>
              <a:t> порядку.</a:t>
            </a:r>
            <a:endParaRPr lang="uk-UA" sz="1800" dirty="0">
              <a:effectLst/>
              <a:latin typeface="Century Gothic (Заголовки)"/>
              <a:ea typeface="Times New Roman" panose="02020603050405020304" pitchFamily="18" charset="0"/>
            </a:endParaRPr>
          </a:p>
          <a:p>
            <a:r>
              <a:rPr lang="uk-UA" sz="1800" dirty="0" err="1">
                <a:effectLst/>
                <a:latin typeface="Century Gothic (Заголовки)"/>
                <a:ea typeface="Batang" panose="02030600000101010101" pitchFamily="18" charset="-127"/>
              </a:rPr>
              <a:t>Docker</a:t>
            </a:r>
            <a:r>
              <a:rPr lang="uk-UA" sz="1800" dirty="0">
                <a:effectLst/>
                <a:latin typeface="Century Gothic (Заголовки)"/>
                <a:ea typeface="Batang" panose="02030600000101010101" pitchFamily="18" charset="-127"/>
              </a:rPr>
              <a:t> — інструментарій для управління ізольованими </a:t>
            </a:r>
            <a:r>
              <a:rPr lang="uk-UA" sz="1800" dirty="0" err="1">
                <a:effectLst/>
                <a:latin typeface="Century Gothic (Заголовки)"/>
                <a:ea typeface="Batang" panose="02030600000101010101" pitchFamily="18" charset="-127"/>
              </a:rPr>
              <a:t>Linux</a:t>
            </a:r>
            <a:r>
              <a:rPr lang="uk-UA" sz="1800" dirty="0">
                <a:effectLst/>
                <a:latin typeface="Century Gothic (Заголовки)"/>
                <a:ea typeface="Batang" panose="02030600000101010101" pitchFamily="18" charset="-127"/>
              </a:rPr>
              <a:t>-контейнерами. </a:t>
            </a:r>
            <a:r>
              <a:rPr lang="uk-UA" sz="1800" dirty="0" err="1">
                <a:effectLst/>
                <a:latin typeface="Century Gothic (Заголовки)"/>
                <a:ea typeface="Batang" panose="02030600000101010101" pitchFamily="18" charset="-127"/>
              </a:rPr>
              <a:t>Docker</a:t>
            </a:r>
            <a:r>
              <a:rPr lang="uk-UA" sz="1800" dirty="0">
                <a:effectLst/>
                <a:latin typeface="Century Gothic (Заголовки)"/>
                <a:ea typeface="Batang" panose="02030600000101010101" pitchFamily="18" charset="-127"/>
              </a:rPr>
              <a:t> доповнює інструментарій LXC більш </a:t>
            </a:r>
            <a:r>
              <a:rPr lang="uk-UA" sz="1800" dirty="0" err="1">
                <a:effectLst/>
                <a:latin typeface="Century Gothic (Заголовки)"/>
                <a:ea typeface="Batang" panose="02030600000101010101" pitchFamily="18" charset="-127"/>
              </a:rPr>
              <a:t>високорівневим</a:t>
            </a:r>
            <a:r>
              <a:rPr lang="uk-UA" sz="1800" dirty="0">
                <a:effectLst/>
                <a:latin typeface="Century Gothic (Заголовки)"/>
                <a:ea typeface="Batang" panose="02030600000101010101" pitchFamily="18" charset="-127"/>
              </a:rPr>
              <a:t> API, що дозволяє керувати контейнерами на рівні ізоляції окремих процесів.</a:t>
            </a:r>
          </a:p>
          <a:p>
            <a:r>
              <a:rPr lang="ru-RU" dirty="0" err="1">
                <a:latin typeface="Century Gothic (Заголовки)"/>
              </a:rPr>
              <a:t>Git</a:t>
            </a:r>
            <a:r>
              <a:rPr lang="ru-RU" dirty="0">
                <a:latin typeface="Century Gothic (Заголовки)"/>
              </a:rPr>
              <a:t> — </a:t>
            </a:r>
            <a:r>
              <a:rPr lang="ru-RU" dirty="0" err="1">
                <a:latin typeface="Century Gothic (Заголовки)"/>
              </a:rPr>
              <a:t>розподілена</a:t>
            </a:r>
            <a:r>
              <a:rPr lang="ru-RU" dirty="0">
                <a:latin typeface="Century Gothic (Заголовки)"/>
              </a:rPr>
              <a:t> система </a:t>
            </a:r>
            <a:r>
              <a:rPr lang="ru-RU" dirty="0" err="1">
                <a:latin typeface="Century Gothic (Заголовки)"/>
              </a:rPr>
              <a:t>керування</a:t>
            </a:r>
            <a:r>
              <a:rPr lang="ru-RU" dirty="0">
                <a:latin typeface="Century Gothic (Заголовки)"/>
              </a:rPr>
              <a:t> </a:t>
            </a:r>
            <a:r>
              <a:rPr lang="ru-RU" dirty="0" err="1">
                <a:latin typeface="Century Gothic (Заголовки)"/>
              </a:rPr>
              <a:t>версіями</a:t>
            </a:r>
            <a:r>
              <a:rPr lang="ru-RU" dirty="0">
                <a:latin typeface="Century Gothic (Заголовки)"/>
              </a:rPr>
              <a:t> </a:t>
            </a:r>
            <a:r>
              <a:rPr lang="ru-RU" dirty="0" err="1">
                <a:latin typeface="Century Gothic (Заголовки)"/>
              </a:rPr>
              <a:t>файлів</a:t>
            </a:r>
            <a:r>
              <a:rPr lang="ru-RU" dirty="0">
                <a:latin typeface="Century Gothic (Заголовки)"/>
              </a:rPr>
              <a:t> та </a:t>
            </a:r>
            <a:r>
              <a:rPr lang="ru-RU" dirty="0" err="1">
                <a:latin typeface="Century Gothic (Заголовки)"/>
              </a:rPr>
              <a:t>спільної</a:t>
            </a:r>
            <a:r>
              <a:rPr lang="ru-RU" dirty="0">
                <a:latin typeface="Century Gothic (Заголовки)"/>
              </a:rPr>
              <a:t> </a:t>
            </a:r>
            <a:r>
              <a:rPr lang="ru-RU" dirty="0" err="1">
                <a:latin typeface="Century Gothic (Заголовки)"/>
              </a:rPr>
              <a:t>роботи</a:t>
            </a:r>
            <a:r>
              <a:rPr lang="ru-RU" dirty="0">
                <a:latin typeface="Century Gothic (Заголовки)"/>
              </a:rPr>
              <a:t>.</a:t>
            </a:r>
            <a:endParaRPr lang="uk-UA" dirty="0">
              <a:latin typeface="Century Gothic (Заголовки)"/>
            </a:endParaRPr>
          </a:p>
        </p:txBody>
      </p:sp>
      <p:pic>
        <p:nvPicPr>
          <p:cNvPr id="2058" name="Picture 10" descr="Deploy Landscape Rabbitmq Server Next using Charmhub - The Open Operator  Collection">
            <a:extLst>
              <a:ext uri="{FF2B5EF4-FFF2-40B4-BE49-F238E27FC236}">
                <a16:creationId xmlns:a16="http://schemas.microsoft.com/office/drawing/2014/main" id="{A0F27B5B-26AB-8952-AC80-FF27BF6DE1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0686" y="0"/>
            <a:ext cx="2354063" cy="2354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Ocelot.Package.Archetype/README.md at master · ThreeMammals/Ocelot.Package.Archetype  · GitHub">
            <a:extLst>
              <a:ext uri="{FF2B5EF4-FFF2-40B4-BE49-F238E27FC236}">
                <a16:creationId xmlns:a16="http://schemas.microsoft.com/office/drawing/2014/main" id="{71DDC81F-B7B8-6871-8F76-670B9AD059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3578" y="63380"/>
            <a:ext cx="2195744" cy="2596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Step by step: Build ASP.NET 5 / DotNet Core Apps and run in Docker">
            <a:extLst>
              <a:ext uri="{FF2B5EF4-FFF2-40B4-BE49-F238E27FC236}">
                <a16:creationId xmlns:a16="http://schemas.microsoft.com/office/drawing/2014/main" id="{F71C4B04-1D75-1FFB-95C4-F2952464E6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0551" y="2586094"/>
            <a:ext cx="6848183" cy="2354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>
            <a:extLst>
              <a:ext uri="{FF2B5EF4-FFF2-40B4-BE49-F238E27FC236}">
                <a16:creationId xmlns:a16="http://schemas.microsoft.com/office/drawing/2014/main" id="{BCE93DC7-EDF9-F5A9-08AE-94ECB0E700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0215" y="4882430"/>
            <a:ext cx="4574959" cy="1912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6362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2A4B7A-C622-3F49-7A3B-41F129E84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012098"/>
          </a:xfrm>
        </p:spPr>
        <p:txBody>
          <a:bodyPr/>
          <a:lstStyle/>
          <a:p>
            <a:r>
              <a:rPr lang="uk-UA" dirty="0"/>
              <a:t>ВИСНОВКИ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FC3F671-3DDE-4992-227B-96CA18D49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Під час реалізації курсового проекту було започатковано розробку </a:t>
            </a:r>
            <a:r>
              <a:rPr lang="uk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мікросервісу</a:t>
            </a: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Спершу було проведено дослідження предметної області та розроблено функціональну модель проекту. Так як дані зберігаються в базі даних, створено фізичну та логічну модель бази даних проекту. </a:t>
            </a:r>
          </a:p>
          <a:p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Вимогою до навчальної практики було створення віддаленого доступу, тому було створено базу в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Microsoft SQL Server Management Studio</a:t>
            </a: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2019, після чого створені логіни доступу (для віддаленого доступу до бази) та налаштовано локальний сервер на головному комп’ютері.</a:t>
            </a:r>
          </a:p>
          <a:p>
            <a:r>
              <a:rPr lang="uk-UA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Також були розроблені </a:t>
            </a:r>
            <a:r>
              <a:rPr lang="en-US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CRUD </a:t>
            </a:r>
            <a:r>
              <a:rPr lang="uk-UA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запити для маніпуляції роботи з даними в таблицях.</a:t>
            </a:r>
          </a:p>
          <a:p>
            <a:r>
              <a:rPr lang="uk-UA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Працюючи над проектом, я поглибив знання у проектуванні баз даних та принципів роботи із </a:t>
            </a:r>
            <a:r>
              <a:rPr lang="uk-UA" sz="1800" kern="15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мікросервісами</a:t>
            </a:r>
            <a:r>
              <a:rPr lang="uk-UA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удосконалив знання на практиці здобувши навички при розробці.</a:t>
            </a:r>
            <a:endParaRPr lang="uk-UA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uk-UA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504750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2-06-01 09-59-16">
            <a:hlinkClick r:id="" action="ppaction://media"/>
            <a:extLst>
              <a:ext uri="{FF2B5EF4-FFF2-40B4-BE49-F238E27FC236}">
                <a16:creationId xmlns:a16="http://schemas.microsoft.com/office/drawing/2014/main" id="{0E69F56A-12F2-7F11-ADEF-66FE9FD4FE2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513"/>
          </a:xfrm>
        </p:spPr>
      </p:pic>
    </p:spTree>
    <p:extLst>
      <p:ext uri="{BB962C8B-B14F-4D97-AF65-F5344CB8AC3E}">
        <p14:creationId xmlns:p14="http://schemas.microsoft.com/office/powerpoint/2010/main" val="3104095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9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661AB8-1295-C295-BA07-EB983101A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6449" y="2281518"/>
            <a:ext cx="5843466" cy="1400530"/>
          </a:xfrm>
        </p:spPr>
        <p:txBody>
          <a:bodyPr/>
          <a:lstStyle/>
          <a:p>
            <a:r>
              <a:rPr lang="uk-UA" sz="5400" dirty="0"/>
              <a:t>Дякую за увагу</a:t>
            </a:r>
          </a:p>
        </p:txBody>
      </p:sp>
    </p:spTree>
    <p:extLst>
      <p:ext uri="{BB962C8B-B14F-4D97-AF65-F5344CB8AC3E}">
        <p14:creationId xmlns:p14="http://schemas.microsoft.com/office/powerpoint/2010/main" val="3750641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D4ADDA-7F63-65A7-407A-24E6A41DE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547" y="426084"/>
            <a:ext cx="9404723" cy="1400530"/>
          </a:xfrm>
        </p:spPr>
        <p:txBody>
          <a:bodyPr/>
          <a:lstStyle/>
          <a:p>
            <a:r>
              <a:rPr lang="uk-UA" dirty="0"/>
              <a:t>ВСТУП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C065CAE-6B59-5A05-0354-77677B249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875" y="1981897"/>
            <a:ext cx="8946541" cy="2439183"/>
          </a:xfrm>
        </p:spPr>
        <p:txBody>
          <a:bodyPr/>
          <a:lstStyle/>
          <a:p>
            <a:pPr marL="0" marR="0" indent="450215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Завданням курсового проекту є реалізація </a:t>
            </a:r>
            <a:r>
              <a:rPr lang="uk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мікросервісу</a:t>
            </a: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- онлайн кінотеатру «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FilmOS</a:t>
            </a: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».</a:t>
            </a:r>
          </a:p>
          <a:p>
            <a:pPr marL="0" marR="0" indent="450215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Метою роботи на курсовому проекті є поглиблення знань,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при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роботі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із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базами даних та удосконалення практичних навичок при створенні та розробці </a:t>
            </a:r>
            <a:r>
              <a:rPr lang="uk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мікросервісів</a:t>
            </a: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63888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0F50EBE1-4EC3-8B17-6F0D-7FB4E74B74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5556" y="1644545"/>
            <a:ext cx="8546715" cy="4195481"/>
          </a:xfrm>
        </p:spPr>
        <p:txBody>
          <a:bodyPr/>
          <a:lstStyle/>
          <a:p>
            <a:r>
              <a:rPr lang="uk-UA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Мікросервіси</a:t>
            </a: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— архітектурний стиль, за яким єдиний застосунок будується як сукупність невеличких сервісів, кожен з яких працює у своєму власному процесі та спілкується з рештою, використовуючи прості та швидкі протоколи передачі даних, зазвичай HTTP.</a:t>
            </a:r>
          </a:p>
          <a:p>
            <a:endParaRPr lang="uk-UA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uk-UA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Мікросервісна</a:t>
            </a:r>
            <a:r>
              <a:rPr lang="uk-UA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архітектура </a:t>
            </a: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зручна для реалізації процесу безперервної поставки програмного продукту, на відміну від сервіс-орієнтовної архітектури, </a:t>
            </a:r>
            <a:r>
              <a:rPr lang="uk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мікросервісна</a:t>
            </a: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спрямована на створення одного застосунка, в той час як </a:t>
            </a:r>
            <a:r>
              <a:rPr lang="uk-UA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сервісно</a:t>
            </a: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орієнтована система являє собою множину застосунків, які взаємодіють між собою.</a:t>
            </a:r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014185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38E653-1734-A316-0BAE-64311F9F0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Актуальність розробки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A515480-888C-112A-D074-86BBDC1D22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indent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На сьогоднішній день онлайн-кінотеатри не втратили свою актуальність, а здебільшого навіть її збільшили. Особливо в умовах карантину або неможливості виходу в людяні місця, такі як кінотеатр. </a:t>
            </a:r>
          </a:p>
          <a:p>
            <a:pPr marL="0" marR="0" indent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Саме тому було обрано розробити </a:t>
            </a:r>
            <a:r>
              <a:rPr lang="uk-UA" sz="1800" kern="15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мікросервіс</a:t>
            </a:r>
            <a:r>
              <a:rPr lang="uk-UA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для онлайн кінотеатру, адже онлайн перегляд фільмів має велику популярність. Поставлені задачі на розробку програмного забезпечення для користувачів та адміністратора</a:t>
            </a:r>
            <a:r>
              <a:rPr lang="ru-RU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uk-UA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833397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C56EDF-419C-C63B-CDCD-50211C308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95265"/>
            <a:ext cx="9404723" cy="967710"/>
          </a:xfrm>
        </p:spPr>
        <p:txBody>
          <a:bodyPr/>
          <a:lstStyle/>
          <a:p>
            <a:r>
              <a:rPr lang="uk-UA" sz="4800" dirty="0"/>
              <a:t>Мета</a:t>
            </a:r>
            <a:r>
              <a:rPr lang="uk-UA" sz="4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endParaRPr lang="uk-UA" sz="48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F8C0A4A-E0F0-FA8A-F056-515E8167E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6746" y="1162975"/>
            <a:ext cx="9951868" cy="5370989"/>
          </a:xfrm>
        </p:spPr>
        <p:txBody>
          <a:bodyPr>
            <a:normAutofit lnSpcReduction="10000"/>
          </a:bodyPr>
          <a:lstStyle/>
          <a:p>
            <a:pPr marL="0" marR="0" indent="450215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Забезпечення швидкого та вільного доступу до ресурсу та комфортного перегляду фільму.</a:t>
            </a:r>
          </a:p>
          <a:p>
            <a:pPr marL="0" marR="0" indent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Основною задачею веб додатку є показ відео-продукту. До основних їх видів належать фільми, серіали та трейлери.</a:t>
            </a:r>
          </a:p>
          <a:p>
            <a:pPr marL="0" marR="0" indent="450215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До принципових задач відносять:</a:t>
            </a:r>
          </a:p>
          <a:p>
            <a:pPr marL="342900" marR="0" lvl="0" indent="-342900" algn="just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 panose="02020603050405020304" pitchFamily="18" charset="0"/>
              <a:buChar char="–"/>
              <a:tabLst>
                <a:tab pos="630555" algn="l"/>
              </a:tabLst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забезпечення збереження та ефективний пошук;</a:t>
            </a:r>
          </a:p>
          <a:p>
            <a:pPr marL="342900" marR="0" lvl="0" indent="-342900" algn="just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 panose="02020603050405020304" pitchFamily="18" charset="0"/>
              <a:buChar char="–"/>
              <a:tabLst>
                <a:tab pos="630555" algn="l"/>
              </a:tabLst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зручний та інтуїтивний інтерфейс;</a:t>
            </a:r>
          </a:p>
          <a:p>
            <a:pPr marL="342900" marR="0" lvl="0" indent="-342900" algn="just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 panose="02020603050405020304" pitchFamily="18" charset="0"/>
              <a:buChar char="–"/>
              <a:tabLst>
                <a:tab pos="630555" algn="l"/>
              </a:tabLst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збільшення швидкості обробки даних пов’язаних з формуванням даних кошика;</a:t>
            </a:r>
          </a:p>
          <a:p>
            <a:pPr marL="342900" marR="0" lvl="0" indent="-342900" algn="just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 panose="02020603050405020304" pitchFamily="18" charset="0"/>
              <a:buChar char="–"/>
              <a:tabLst>
                <a:tab pos="630555" algn="l"/>
              </a:tabLst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мінімізацію можливості виникнення помилок у роботі з даними, які може зробити оператор;</a:t>
            </a:r>
          </a:p>
          <a:p>
            <a:pPr marL="342900" marR="0" lvl="0" indent="-342900" algn="just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 panose="02020603050405020304" pitchFamily="18" charset="0"/>
              <a:buChar char="–"/>
              <a:tabLst>
                <a:tab pos="630555" algn="l"/>
              </a:tabLst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контроль даних, що додаються у базу даних.</a:t>
            </a:r>
          </a:p>
          <a:p>
            <a:pPr marL="0" marR="0" indent="450215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До функціональних задач відносять наступні:</a:t>
            </a:r>
          </a:p>
          <a:p>
            <a:pPr marL="342900" marR="0" lvl="0" indent="-342900" algn="just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 panose="02020603050405020304" pitchFamily="18" charset="0"/>
              <a:buChar char="–"/>
              <a:tabLst>
                <a:tab pos="630555" algn="l"/>
              </a:tabLst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збереження даних в довідниках;</a:t>
            </a:r>
          </a:p>
          <a:p>
            <a:pPr marL="342900" marR="0" lvl="0" indent="-342900" algn="just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 panose="02020603050405020304" pitchFamily="18" charset="0"/>
              <a:buChar char="–"/>
              <a:tabLst>
                <a:tab pos="630555" algn="l"/>
              </a:tabLst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пошук даних за різними критеріями;</a:t>
            </a:r>
          </a:p>
          <a:p>
            <a:pPr marL="342900" marR="0" lvl="0" indent="-342900" algn="just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 panose="02020603050405020304" pitchFamily="18" charset="0"/>
              <a:buChar char="–"/>
              <a:tabLst>
                <a:tab pos="630555" algn="l"/>
              </a:tabLst>
            </a:pPr>
            <a:r>
              <a:rPr lang="uk-UA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можливість розрахунків та збереження їх результатів;</a:t>
            </a:r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481860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872A00-CD3F-3D74-7C88-78487132A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Опис предметної області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CDE66E-9131-4ED3-CA32-D6F054ABB1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083" y="1937509"/>
            <a:ext cx="8946541" cy="4195481"/>
          </a:xfrm>
        </p:spPr>
        <p:txBody>
          <a:bodyPr/>
          <a:lstStyle/>
          <a:p>
            <a:pPr marL="0" marR="0" indent="450215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uk-UA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Основним завданням реалізації програмного продукту було створення сукупність </a:t>
            </a:r>
            <a:r>
              <a:rPr lang="uk-UA" sz="1800" kern="15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мікросервісів</a:t>
            </a:r>
            <a:r>
              <a:rPr lang="uk-UA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куди входять три початкові бази даних, а</a:t>
            </a:r>
            <a:r>
              <a:rPr lang="ru-RU" sz="1800" kern="15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ле</a:t>
            </a:r>
            <a:r>
              <a:rPr lang="uk-UA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під час розробки добавилось ще одна. </a:t>
            </a:r>
          </a:p>
          <a:p>
            <a:pPr marL="0" marR="0" indent="450215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uk-UA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Основною їх перевагою є можливість масштабування і добавлення нових баз даних за їх необхідності.</a:t>
            </a:r>
            <a:endParaRPr lang="uk-UA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450215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uk-UA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Окрім розробки БД для кожної із них було покладено задачу розробити </a:t>
            </a:r>
            <a:r>
              <a:rPr lang="en-US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REST API</a:t>
            </a:r>
            <a:r>
              <a:rPr lang="uk-UA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А саме </a:t>
            </a:r>
            <a:r>
              <a:rPr lang="en-US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CRUD</a:t>
            </a:r>
            <a:r>
              <a:rPr lang="uk-UA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</a:t>
            </a:r>
            <a:r>
              <a:rPr lang="en-US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Create</a:t>
            </a:r>
            <a:r>
              <a:rPr lang="uk-UA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Reade</a:t>
            </a:r>
            <a:r>
              <a:rPr lang="uk-UA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Update</a:t>
            </a:r>
            <a:r>
              <a:rPr lang="uk-UA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Delete</a:t>
            </a:r>
            <a:r>
              <a:rPr lang="uk-UA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 запити які будуть викликатись по </a:t>
            </a:r>
            <a:r>
              <a:rPr lang="en-US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http </a:t>
            </a:r>
            <a:r>
              <a:rPr lang="uk-UA" sz="1800" kern="1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протоколу.</a:t>
            </a:r>
            <a:endParaRPr lang="uk-UA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917570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0EC845-D0D7-F805-6BCB-9F0CF8AD9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723" y="150921"/>
            <a:ext cx="9404723" cy="976587"/>
          </a:xfrm>
        </p:spPr>
        <p:txBody>
          <a:bodyPr/>
          <a:lstStyle/>
          <a:p>
            <a:r>
              <a:rPr lang="ru-RU" dirty="0"/>
              <a:t>К</a:t>
            </a:r>
            <a:r>
              <a:rPr lang="uk-UA" dirty="0" err="1"/>
              <a:t>онцептуальна</a:t>
            </a:r>
            <a:r>
              <a:rPr lang="uk-UA" dirty="0"/>
              <a:t> модель даних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55FCCA4-F108-8875-278D-4DCD5F601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212" y="1100830"/>
            <a:ext cx="8505207" cy="5606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04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F8A16A-5377-462C-6956-9B2D72DCA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7"/>
            <a:ext cx="9404723" cy="2050785"/>
          </a:xfrm>
        </p:spPr>
        <p:txBody>
          <a:bodyPr/>
          <a:lstStyle/>
          <a:p>
            <a:r>
              <a:rPr lang="uk-UA" dirty="0"/>
              <a:t>Моделювання даних </a:t>
            </a:r>
            <a:br>
              <a:rPr lang="uk-UA" dirty="0"/>
            </a:br>
            <a:r>
              <a:rPr lang="uk-UA" dirty="0"/>
              <a:t>Логічна схема</a:t>
            </a:r>
            <a:br>
              <a:rPr lang="uk-UA" dirty="0"/>
            </a:br>
            <a:r>
              <a:rPr lang="en-US" sz="3600" dirty="0"/>
              <a:t>Favorite DB</a:t>
            </a:r>
            <a:endParaRPr lang="uk-UA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97A266F-D7C0-11BC-2AE6-B378A9333F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62" t="14285" r="3766" b="9275"/>
          <a:stretch/>
        </p:blipFill>
        <p:spPr>
          <a:xfrm>
            <a:off x="1218389" y="2583402"/>
            <a:ext cx="9035319" cy="352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067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0C945437-8F72-0A5E-767B-AA20FC4EB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78" y="150877"/>
            <a:ext cx="9404723" cy="1358327"/>
          </a:xfrm>
        </p:spPr>
        <p:txBody>
          <a:bodyPr/>
          <a:lstStyle/>
          <a:p>
            <a:r>
              <a:rPr lang="uk-UA" dirty="0"/>
              <a:t>Логічна схема</a:t>
            </a:r>
            <a:br>
              <a:rPr lang="uk-UA" dirty="0"/>
            </a:br>
            <a:r>
              <a:rPr lang="en-US" sz="3600" dirty="0"/>
              <a:t>Shopping DB</a:t>
            </a:r>
            <a:endParaRPr lang="uk-UA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8976008-2D6C-93D2-42D7-873816D834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13" t="6065" r="6168" b="7525"/>
          <a:stretch/>
        </p:blipFill>
        <p:spPr>
          <a:xfrm>
            <a:off x="1047567" y="1580225"/>
            <a:ext cx="8646850" cy="5197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8852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182</TotalTime>
  <Words>687</Words>
  <Application>Microsoft Office PowerPoint</Application>
  <PresentationFormat>Широкоэкранный</PresentationFormat>
  <Paragraphs>53</Paragraphs>
  <Slides>14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Arial</vt:lpstr>
      <vt:lpstr>Century Gothic</vt:lpstr>
      <vt:lpstr>Century Gothic (Заголовки)</vt:lpstr>
      <vt:lpstr>Times New Roman</vt:lpstr>
      <vt:lpstr>Wingdings 3</vt:lpstr>
      <vt:lpstr>Ион</vt:lpstr>
      <vt:lpstr>Вітаю вас</vt:lpstr>
      <vt:lpstr>ВСТУП</vt:lpstr>
      <vt:lpstr>Презентация PowerPoint</vt:lpstr>
      <vt:lpstr>Актуальність розробки</vt:lpstr>
      <vt:lpstr>Мета:</vt:lpstr>
      <vt:lpstr>Опис предметної області</vt:lpstr>
      <vt:lpstr>Концептуальна модель даних</vt:lpstr>
      <vt:lpstr>Моделювання даних  Логічна схема Favorite DB</vt:lpstr>
      <vt:lpstr>Логічна схема Shopping DB</vt:lpstr>
      <vt:lpstr>Засоби та технології розробки</vt:lpstr>
      <vt:lpstr>Презентация PowerPoint</vt:lpstr>
      <vt:lpstr>ВИСНОВКИ</vt:lpstr>
      <vt:lpstr>Презентация PowerPoint</vt:lpstr>
      <vt:lpstr>Дякую за увагу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Микола Максимович</dc:creator>
  <cp:lastModifiedBy>Микола Максимович</cp:lastModifiedBy>
  <cp:revision>12</cp:revision>
  <dcterms:created xsi:type="dcterms:W3CDTF">2022-05-24T16:49:58Z</dcterms:created>
  <dcterms:modified xsi:type="dcterms:W3CDTF">2022-06-01T07:32:33Z</dcterms:modified>
</cp:coreProperties>
</file>

<file path=docProps/thumbnail.jpeg>
</file>